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0" r:id="rId5"/>
    <p:sldId id="261" r:id="rId6"/>
    <p:sldId id="262" r:id="rId7"/>
    <p:sldId id="259" r:id="rId8"/>
    <p:sldId id="263" r:id="rId9"/>
    <p:sldId id="264" r:id="rId10"/>
    <p:sldId id="265" r:id="rId11"/>
    <p:sldId id="266" r:id="rId12"/>
    <p:sldId id="269" r:id="rId13"/>
    <p:sldId id="267" r:id="rId14"/>
    <p:sldId id="268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sldSz cx="12192000" cy="6858000"/>
  <p:notesSz cx="6858000" cy="9144000"/>
  <p:defaultTextStyle>
    <a:defPPr>
      <a:defRPr lang="en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7"/>
    <p:restoredTop sz="94712"/>
  </p:normalViewPr>
  <p:slideViewPr>
    <p:cSldViewPr snapToGrid="0">
      <p:cViewPr varScale="1">
        <p:scale>
          <a:sx n="120" d="100"/>
          <a:sy n="120" d="100"/>
        </p:scale>
        <p:origin x="49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BAC626-0641-26EF-A0A8-501CC644B6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MX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18D72BF-666B-42C8-BE7E-D00E97BB30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MX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A2BF51-CAA0-5F77-7C41-1B51F61BE4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DE422-7F91-AF4C-9507-846F090DA94F}" type="datetimeFigureOut">
              <a:rPr lang="en-MX" smtClean="0"/>
              <a:t>10/11/23</a:t>
            </a:fld>
            <a:endParaRPr lang="en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FA430C-121E-ACE5-A058-85AABE0B9B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F2A8E1-7930-9C08-57A5-73F9145A91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D70A7-0ABD-FC4E-9FAE-92FF1041AD32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10201912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305920-9852-27EE-C826-00CED5DDD6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X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A6F4DBA-9D20-150E-E606-92435BF602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X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191652-8F9F-D81B-1B0C-904FF6BEBD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DE422-7F91-AF4C-9507-846F090DA94F}" type="datetimeFigureOut">
              <a:rPr lang="en-MX" smtClean="0"/>
              <a:t>10/11/23</a:t>
            </a:fld>
            <a:endParaRPr lang="en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C37E77-C840-81CD-644F-CEB17FB284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95DF17-B321-A6F6-BC40-83165E10B0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D70A7-0ABD-FC4E-9FAE-92FF1041AD32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38451081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E893BC9-84E3-D301-0E9E-499762BA546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MX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308B2E1-96D4-0592-A4AC-D987903DB3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X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CD7EFA-8C36-6C20-5C77-64F77B124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DE422-7F91-AF4C-9507-846F090DA94F}" type="datetimeFigureOut">
              <a:rPr lang="en-MX" smtClean="0"/>
              <a:t>10/11/23</a:t>
            </a:fld>
            <a:endParaRPr lang="en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5834EF-94F3-B441-AB38-BE18701CF9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AF4E51-3892-CA70-9380-4B25E2DC86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D70A7-0ABD-FC4E-9FAE-92FF1041AD32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1247508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35547-29C5-E055-F59C-14EC49635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X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DA4402-9C7F-8D7A-3051-C26D0B8529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X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7B4AFC-11C9-184F-C0B4-4EAFA25FDE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DE422-7F91-AF4C-9507-846F090DA94F}" type="datetimeFigureOut">
              <a:rPr lang="en-MX" smtClean="0"/>
              <a:t>10/11/23</a:t>
            </a:fld>
            <a:endParaRPr lang="en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D18933-9F81-0FB4-D1DF-5F6902169B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B9D495-12DE-0B16-772E-6E070266A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D70A7-0ABD-FC4E-9FAE-92FF1041AD32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3750403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3B1807-1CA1-E94A-4E17-962DC9432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MX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EE001F-06EB-9C61-D5FE-EE7DF8EAFF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125933-2F79-1796-48A5-22425DEB14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DE422-7F91-AF4C-9507-846F090DA94F}" type="datetimeFigureOut">
              <a:rPr lang="en-MX" smtClean="0"/>
              <a:t>10/11/23</a:t>
            </a:fld>
            <a:endParaRPr lang="en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19DBFD-E5C4-0CFB-F8FA-E0F39E320F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156A1A-B8F5-C0DC-0FB4-57E69E19C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D70A7-0ABD-FC4E-9FAE-92FF1041AD32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41103717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0F9891-B371-ECA1-B626-053F5436D6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X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AC314F-6388-0420-4D33-ADAC3713D9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X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A0DB4F-394D-67DF-8CD9-0E0DA316B8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X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9148EA-7BE6-7529-BF39-548960061B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DE422-7F91-AF4C-9507-846F090DA94F}" type="datetimeFigureOut">
              <a:rPr lang="en-MX" smtClean="0"/>
              <a:t>10/11/23</a:t>
            </a:fld>
            <a:endParaRPr lang="en-MX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8170EC-0A23-10F0-D8C3-B1797A6AE6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B44C26-5FFD-9D94-AC4C-EDDF952AEA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D70A7-0ABD-FC4E-9FAE-92FF1041AD32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20645451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AE20F-BE78-1B06-C6A1-35B2B6274A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MX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84F08A-1433-5191-645E-B3894F47F5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70C4B2-CEA4-42DF-88A2-35A5213E34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X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F2DC9E6-548C-69B6-E21A-FB2DB727891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FEA7240-481D-52BF-87F5-E5A43A67580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X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9B9E885-8366-AA6F-4BED-5F9F5DAE6F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DE422-7F91-AF4C-9507-846F090DA94F}" type="datetimeFigureOut">
              <a:rPr lang="en-MX" smtClean="0"/>
              <a:t>10/11/23</a:t>
            </a:fld>
            <a:endParaRPr lang="en-MX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046867D-135E-7984-B2F7-5ECE22CE26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182550F-1CBA-8F3A-AD1F-447B6991E4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D70A7-0ABD-FC4E-9FAE-92FF1041AD32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25602885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4F390C-1231-6B48-5A0D-1A9DE8F67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X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955466-DBC4-C338-D2C4-27A5BA9DB3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DE422-7F91-AF4C-9507-846F090DA94F}" type="datetimeFigureOut">
              <a:rPr lang="en-MX" smtClean="0"/>
              <a:t>10/11/23</a:t>
            </a:fld>
            <a:endParaRPr lang="en-MX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C5E9AB-6875-62E3-F9E8-F1C947DD8D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1FA4F4-4A4C-8E89-DE91-D4042718B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D70A7-0ABD-FC4E-9FAE-92FF1041AD32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1829919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ABFA6D-42F7-AEC9-BFF4-BCC818CFD6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DE422-7F91-AF4C-9507-846F090DA94F}" type="datetimeFigureOut">
              <a:rPr lang="en-MX" smtClean="0"/>
              <a:t>10/11/23</a:t>
            </a:fld>
            <a:endParaRPr lang="en-MX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1E950F-64B1-76BF-B75F-93999AA99E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7C3A2E-C3D3-DDAF-3A95-2D560C57A9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D70A7-0ABD-FC4E-9FAE-92FF1041AD32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28071818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FAF41D-84D7-773A-E203-970AB1C965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MX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727912-4FE8-4E07-6F87-9EC1F3E443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X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DCA0F6-6286-BBAF-1005-C4E0079CFC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2A80D0-1B05-A434-9932-345C0D0A30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DE422-7F91-AF4C-9507-846F090DA94F}" type="datetimeFigureOut">
              <a:rPr lang="en-MX" smtClean="0"/>
              <a:t>10/11/23</a:t>
            </a:fld>
            <a:endParaRPr lang="en-MX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DE8AE6-ED61-D1AD-2D11-2DA036EC24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F791D2-0997-874F-5512-F00ED851F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D70A7-0ABD-FC4E-9FAE-92FF1041AD32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39482364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582DDB-AD68-60FC-0E96-F587281445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MX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597C78C-C2B2-D2B8-649A-F521DF7902A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MX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11AE2A-C3DD-91EB-DB8E-AFA39743DF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216C94-AA46-1DDC-4C3E-8A8A8F85C5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DE422-7F91-AF4C-9507-846F090DA94F}" type="datetimeFigureOut">
              <a:rPr lang="en-MX" smtClean="0"/>
              <a:t>10/11/23</a:t>
            </a:fld>
            <a:endParaRPr lang="en-MX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B04238-4F21-7729-BC1D-07FFC2EC19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6BBDF3-12F7-4157-7B78-10873159E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D70A7-0ABD-FC4E-9FAE-92FF1041AD32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129696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03C63AC-9255-7FC4-6B33-39A3C4191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MX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F6B92E-A914-3D0A-0721-4E59A1E1C9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X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56D4B0-87A7-1E17-5E35-8D2BA1FC87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BDE422-7F91-AF4C-9507-846F090DA94F}" type="datetimeFigureOut">
              <a:rPr lang="en-MX" smtClean="0"/>
              <a:t>10/11/23</a:t>
            </a:fld>
            <a:endParaRPr lang="en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C7B420-1458-10E9-6974-9CC0513677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02C5BA-50F9-8740-DE0A-365C23C50A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1D70A7-0ABD-FC4E-9FAE-92FF1041AD32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38305637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55/2021/6647597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563148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7333CAF-B34F-9718-6B6E-88E5A7B62F3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MX" dirty="0"/>
                  <a:t>La distrobución Poisson tinene un solo parámetro que indica su media: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MX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s-E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s-E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𝑚𝑒𝑎𝑛</m:t>
                      </m:r>
                      <m:r>
                        <a:rPr lang="es-E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s-E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𝑣𝑎𝑟𝑖𝑎𝑛𝑐𝑒</m:t>
                      </m:r>
                    </m:oMath>
                  </m:oMathPara>
                </a14:m>
                <a:endParaRPr lang="en-MX" dirty="0"/>
              </a:p>
              <a:p>
                <a:pPr marL="0" indent="0">
                  <a:buNone/>
                </a:pPr>
                <a:r>
                  <a:rPr lang="en-MX" dirty="0"/>
                  <a:t>Si graficamos la media contra la varianza del número de reads por cada gen a lo largo de las muestras obtenemos algo así: </a:t>
                </a:r>
              </a:p>
              <a:p>
                <a:pPr marL="0" indent="0">
                  <a:buNone/>
                </a:pPr>
                <a:endParaRPr lang="en-MX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7333CAF-B34F-9718-6B6E-88E5A7B62F3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2326" r="-724"/>
                </a:stretch>
              </a:blipFill>
            </p:spPr>
            <p:txBody>
              <a:bodyPr/>
              <a:lstStyle/>
              <a:p>
                <a:r>
                  <a:rPr lang="en-MX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>
            <a:extLst>
              <a:ext uri="{FF2B5EF4-FFF2-40B4-BE49-F238E27FC236}">
                <a16:creationId xmlns:a16="http://schemas.microsoft.com/office/drawing/2014/main" id="{1D442FB0-FFE8-DC05-E946-FF074531A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MX" b="1" dirty="0">
                <a:latin typeface="Bell MT" panose="02020503060305020303" pitchFamily="18" charset="77"/>
              </a:rPr>
              <a:t>Estructura de los datos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99920C-C94F-4AA7-99D4-5BDB52E7F0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6200" y="3598785"/>
            <a:ext cx="4274930" cy="289409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08E1787-6F06-A325-84FD-697FA5F42B8D}"/>
              </a:ext>
            </a:extLst>
          </p:cNvPr>
          <p:cNvSpPr txBox="1"/>
          <p:nvPr/>
        </p:nvSpPr>
        <p:spPr>
          <a:xfrm>
            <a:off x="8256656" y="4001294"/>
            <a:ext cx="3001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X" dirty="0"/>
              <a:t>Varianza &gt; Media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20CDFD-6E59-A100-46F8-3D05C32083C1}"/>
              </a:ext>
            </a:extLst>
          </p:cNvPr>
          <p:cNvSpPr txBox="1"/>
          <p:nvPr/>
        </p:nvSpPr>
        <p:spPr>
          <a:xfrm>
            <a:off x="838200" y="3806687"/>
            <a:ext cx="3048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X" dirty="0"/>
              <a:t>- Genes con expresión alta tienden a una varianza más alta entre muestras que la media.</a:t>
            </a:r>
          </a:p>
          <a:p>
            <a:endParaRPr lang="en-MX" dirty="0"/>
          </a:p>
          <a:p>
            <a:r>
              <a:rPr lang="en-MX" dirty="0"/>
              <a:t>- Genes con expresión media baja no tienen una varianza uniforme</a:t>
            </a:r>
          </a:p>
        </p:txBody>
      </p:sp>
    </p:spTree>
    <p:extLst>
      <p:ext uri="{BB962C8B-B14F-4D97-AF65-F5344CB8AC3E}">
        <p14:creationId xmlns:p14="http://schemas.microsoft.com/office/powerpoint/2010/main" val="27523479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6281C4-37D0-718E-DDB8-AD85645F3D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b="1" dirty="0">
                <a:latin typeface="Bell MT" panose="02020503060305020303" pitchFamily="18" charset="77"/>
              </a:rPr>
              <a:t>Normalización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9DEF5A-03CA-17AA-C31F-3E9BFC532A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34000" cy="4351338"/>
          </a:xfrm>
        </p:spPr>
        <p:txBody>
          <a:bodyPr/>
          <a:lstStyle/>
          <a:p>
            <a:r>
              <a:rPr lang="en-MX" dirty="0"/>
              <a:t>Nuestros datos tienen sesgos tanto técnicos como biológicos</a:t>
            </a:r>
          </a:p>
          <a:p>
            <a:endParaRPr lang="en-MX" dirty="0"/>
          </a:p>
          <a:p>
            <a:r>
              <a:rPr lang="en-MX" dirty="0"/>
              <a:t>Las escalas en los niveles de expresión de los genes es muy diferente, si queremos compararlos necesitamos transformarlos.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E8883C-53D7-3635-6D39-186A52B26A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200" y="1053599"/>
            <a:ext cx="5189260" cy="5029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8251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FB55408-1080-4162-57ED-4018F52FCD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MX" b="1" dirty="0">
                <a:latin typeface="Bell MT" panose="02020503060305020303" pitchFamily="18" charset="77"/>
              </a:rPr>
              <a:t>Normalización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36986A-1B3C-2446-F622-818F75F885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324" y="2961862"/>
            <a:ext cx="9637815" cy="29358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0B879F2-71D4-C76E-7D9A-723EFB31BA76}"/>
              </a:ext>
            </a:extLst>
          </p:cNvPr>
          <p:cNvSpPr txBox="1"/>
          <p:nvPr/>
        </p:nvSpPr>
        <p:spPr>
          <a:xfrm>
            <a:off x="838200" y="1888435"/>
            <a:ext cx="91241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X" sz="2800" dirty="0"/>
              <a:t>Métodos comunes de normalización</a:t>
            </a:r>
          </a:p>
        </p:txBody>
      </p:sp>
    </p:spTree>
    <p:extLst>
      <p:ext uri="{BB962C8B-B14F-4D97-AF65-F5344CB8AC3E}">
        <p14:creationId xmlns:p14="http://schemas.microsoft.com/office/powerpoint/2010/main" val="21638533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24352-859C-BDC6-222C-C68C29AD9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b="1" dirty="0">
                <a:latin typeface="Bell MT" panose="02020503060305020303" pitchFamily="18" charset="77"/>
              </a:rPr>
              <a:t>Batch Effect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41C032-0C8D-F42B-4D13-D698DF1E70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MX" dirty="0"/>
              <a:t>El batch effect puede afectar los resultados de nuestros datos enormemente: </a:t>
            </a:r>
          </a:p>
          <a:p>
            <a:pPr marL="0" indent="0">
              <a:buNone/>
            </a:pPr>
            <a:endParaRPr lang="en-MX" dirty="0"/>
          </a:p>
          <a:p>
            <a:pPr marL="0" indent="0">
              <a:buNone/>
            </a:pPr>
            <a:r>
              <a:rPr lang="en-MX" dirty="0"/>
              <a:t>- Diseño experimental</a:t>
            </a:r>
          </a:p>
          <a:p>
            <a:pPr marL="0" indent="0">
              <a:buNone/>
            </a:pPr>
            <a:endParaRPr lang="en-MX" dirty="0"/>
          </a:p>
          <a:p>
            <a:pPr marL="0" indent="0">
              <a:buNone/>
            </a:pPr>
            <a:r>
              <a:rPr lang="en-MX" dirty="0"/>
              <a:t>- Fechas</a:t>
            </a:r>
          </a:p>
          <a:p>
            <a:pPr marL="0" indent="0">
              <a:buNone/>
            </a:pPr>
            <a:endParaRPr lang="en-MX" dirty="0"/>
          </a:p>
          <a:p>
            <a:pPr marL="0" indent="0">
              <a:buNone/>
            </a:pPr>
            <a:r>
              <a:rPr lang="en-MX" dirty="0"/>
              <a:t>- Personas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CD787B-2AFD-5162-4BEF-B6D7232591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1635" y="2940885"/>
            <a:ext cx="6159500" cy="3166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7420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8D5CA2-2F33-936E-1B3F-5C54923916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MX" dirty="0"/>
              <a:t>Podemos detectar el batch effect con diferentes métodos: </a:t>
            </a:r>
          </a:p>
          <a:p>
            <a:pPr marL="0" indent="0">
              <a:buNone/>
            </a:pPr>
            <a:endParaRPr lang="en-MX" dirty="0"/>
          </a:p>
          <a:p>
            <a:r>
              <a:rPr lang="en-MX" dirty="0"/>
              <a:t>Análisis de componentes principales (PCA)</a:t>
            </a:r>
          </a:p>
          <a:p>
            <a:r>
              <a:rPr lang="en-MX" dirty="0"/>
              <a:t>Heatmap</a:t>
            </a:r>
          </a:p>
          <a:p>
            <a:r>
              <a:rPr lang="en-MX" dirty="0"/>
              <a:t>Density plot and box plot</a:t>
            </a:r>
          </a:p>
          <a:p>
            <a:r>
              <a:rPr lang="en-MX" dirty="0"/>
              <a:t>RLE plots</a:t>
            </a:r>
          </a:p>
          <a:p>
            <a:endParaRPr lang="en-MX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F52173D-5935-4728-2B14-7AE4CA904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MX" b="1" dirty="0">
                <a:latin typeface="Bell MT" panose="02020503060305020303" pitchFamily="18" charset="77"/>
              </a:rPr>
              <a:t>Batch Effect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9B87672-4B6B-5AB2-40E1-4971E4304E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5938" y="3429000"/>
            <a:ext cx="6649984" cy="3179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1615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669812-BC1E-8898-163C-1208727A6A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b="1" dirty="0">
                <a:latin typeface="Bell MT" panose="02020503060305020303" pitchFamily="18" charset="77"/>
              </a:rPr>
              <a:t>Análisis de componentes principales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97A06F-617B-6310-34AF-F2F4625484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MX" dirty="0"/>
              <a:t>Un análisis de componentes principales es un método de </a:t>
            </a:r>
            <a:r>
              <a:rPr lang="en-MX" b="1" dirty="0"/>
              <a:t>reducción de dimensionalidad </a:t>
            </a:r>
            <a:r>
              <a:rPr lang="en-MX" dirty="0"/>
              <a:t>que se basa en el cálculo de combinaciones lineales de las variables que capturan más variabilidad de nuestras observaciones.</a:t>
            </a:r>
          </a:p>
          <a:p>
            <a:pPr marL="0" indent="0">
              <a:buNone/>
            </a:pPr>
            <a:endParaRPr lang="en-MX" dirty="0"/>
          </a:p>
          <a:p>
            <a:pPr marL="0" indent="0">
              <a:buNone/>
            </a:pPr>
            <a:endParaRPr lang="en-MX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11FDD2-1CAE-47ED-0AC5-CFA98FD1B3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7411" y="3360959"/>
            <a:ext cx="6357178" cy="28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8916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88F29-4553-14C4-47C1-303D12023D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b="1" dirty="0">
                <a:latin typeface="Bell MT" panose="02020503060305020303" pitchFamily="18" charset="77"/>
              </a:rPr>
              <a:t>Batch effect removal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B6FF11-AC3C-9087-846F-BB0C686DB0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5181" y="2072238"/>
            <a:ext cx="5322681" cy="36328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DB2BD87-BCDF-19CC-ABC1-CCC623E34F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147528"/>
            <a:ext cx="4677741" cy="3482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7491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2A39D-E9B6-5524-E7BE-266666706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b="1" dirty="0">
                <a:latin typeface="Bell MT" panose="02020503060305020303" pitchFamily="18" charset="77"/>
              </a:rPr>
              <a:t>DESeq2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F01381C-FD11-5AE8-1178-7C56398B274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MX" dirty="0"/>
                  <a:t>Usa una distribucion binomial negativa:</a:t>
                </a:r>
              </a:p>
              <a:p>
                <a:pPr marL="0" indent="0">
                  <a:buNone/>
                </a:pPr>
                <a:endParaRPr lang="en-MX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𝑘𝑖𝑗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𝑁𝐵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MX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𝑗𝑖</m:t>
                          </m:r>
                        </m:sub>
                      </m:sSub>
                    </m:oMath>
                  </m:oMathPara>
                </a14:m>
                <a:endParaRPr lang="es-ES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𝑗𝑖</m:t>
                              </m:r>
                            </m:sub>
                          </m:s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= </m:t>
                          </m:r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  <m:t>𝑖𝑟</m:t>
                                  </m:r>
                                </m:sub>
                              </m:sSub>
                            </m:e>
                          </m:nary>
                        </m:e>
                      </m:func>
                    </m:oMath>
                  </m:oMathPara>
                </a14:m>
                <a:endParaRPr lang="en-MX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s-ES" sz="2000" b="0" i="1" smtClean="0">
                        <a:latin typeface="Cambria Math" panose="02040503050406030204" pitchFamily="18" charset="0"/>
                      </a:rPr>
                      <m:t>𝑘𝑖𝑗</m:t>
                    </m:r>
                  </m:oMath>
                </a14:m>
                <a:r>
                  <a:rPr lang="en-MX" sz="2000" dirty="0"/>
                  <a:t>: </a:t>
                </a:r>
                <a:r>
                  <a:rPr lang="en-MX" sz="1800" dirty="0"/>
                  <a:t>cuentas en el gen </a:t>
                </a:r>
                <a:r>
                  <a:rPr lang="en-US" sz="1800" dirty="0" err="1"/>
                  <a:t>i</a:t>
                </a:r>
                <a:r>
                  <a:rPr lang="en-US" sz="1800" dirty="0"/>
                  <a:t> </a:t>
                </a:r>
                <a:r>
                  <a:rPr lang="en-US" sz="1800" dirty="0" err="1"/>
                  <a:t>por</a:t>
                </a:r>
                <a:r>
                  <a:rPr lang="en-US" sz="1800" dirty="0"/>
                  <a:t> </a:t>
                </a:r>
                <a:r>
                  <a:rPr lang="en-US" sz="1800" dirty="0" err="1"/>
                  <a:t>muestra</a:t>
                </a:r>
                <a:r>
                  <a:rPr lang="en-US" sz="1800" dirty="0"/>
                  <a:t> j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s-E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s-E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800" dirty="0"/>
                  <a:t>: dispersion, </a:t>
                </a:r>
                <a:r>
                  <a:rPr lang="en-US" sz="1800" dirty="0" err="1"/>
                  <a:t>variabilidad</a:t>
                </a:r>
                <a:r>
                  <a:rPr lang="en-US" sz="1800" dirty="0"/>
                  <a:t> “extra” que no se </a:t>
                </a:r>
                <a:r>
                  <a:rPr lang="en-US" sz="1800" dirty="0" err="1"/>
                  <a:t>explica</a:t>
                </a:r>
                <a:r>
                  <a:rPr lang="en-US" sz="1800" dirty="0"/>
                  <a:t> </a:t>
                </a:r>
                <a:r>
                  <a:rPr lang="en-US" sz="1800" dirty="0" err="1"/>
                  <a:t>en</a:t>
                </a:r>
                <a:r>
                  <a:rPr lang="en-US" sz="1800" dirty="0"/>
                  <a:t> la Poisson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s-E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s-ES" sz="18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s-ES" sz="1800" b="0" i="0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MX" sz="1800" dirty="0"/>
                  <a:t> media ajustada;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s-ES" sz="18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MX" sz="1800" dirty="0"/>
                  <a:t> size factor específico de muestra,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8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s-ES" sz="1800" b="0" i="1" smtClean="0">
                            <a:latin typeface="Cambria Math" panose="02040503050406030204" pitchFamily="18" charset="0"/>
                          </a:rPr>
                          <m:t>𝑗𝑖</m:t>
                        </m:r>
                      </m:sub>
                    </m:sSub>
                  </m:oMath>
                </a14:m>
                <a:r>
                  <a:rPr lang="en-MX" sz="1800" dirty="0"/>
                  <a:t> proporcional a la concentracion verdadera de counts por muestra j</a:t>
                </a:r>
              </a:p>
              <a:p>
                <a:pPr marL="0" indent="0">
                  <a:buNone/>
                </a:pPr>
                <a:endParaRPr lang="en-MX" sz="1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F01381C-FD11-5AE8-1178-7C56398B274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2326" b="-10174"/>
                </a:stretch>
              </a:blipFill>
            </p:spPr>
            <p:txBody>
              <a:bodyPr/>
              <a:lstStyle/>
              <a:p>
                <a:r>
                  <a:rPr lang="en-MX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76576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6046A7-2B3E-B152-F6FE-C74D350697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06662"/>
            <a:ext cx="10515600" cy="3079129"/>
          </a:xfrm>
        </p:spPr>
        <p:txBody>
          <a:bodyPr/>
          <a:lstStyle/>
          <a:p>
            <a:r>
              <a:rPr lang="en-MX" dirty="0"/>
              <a:t>Estima size factor – para cada gen</a:t>
            </a:r>
          </a:p>
          <a:p>
            <a:r>
              <a:rPr lang="en-MX" dirty="0"/>
              <a:t>Estima dispersiones – para cada gen</a:t>
            </a:r>
          </a:p>
          <a:p>
            <a:r>
              <a:rPr lang="en-MX" dirty="0"/>
              <a:t>Ajusta un modelo lineal – para cada gen</a:t>
            </a:r>
          </a:p>
          <a:p>
            <a:pPr marL="0" indent="0">
              <a:buNone/>
            </a:pPr>
            <a:endParaRPr lang="en-MX" dirty="0"/>
          </a:p>
          <a:p>
            <a:r>
              <a:rPr lang="en-MX" dirty="0"/>
              <a:t>Hace pruebas de hipótesis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89123AD-DD6D-FF10-1674-3207359E4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MX" b="1" dirty="0">
                <a:latin typeface="Bell MT" panose="02020503060305020303" pitchFamily="18" charset="77"/>
              </a:rPr>
              <a:t>DESeq2</a:t>
            </a:r>
          </a:p>
        </p:txBody>
      </p:sp>
    </p:spTree>
    <p:extLst>
      <p:ext uri="{BB962C8B-B14F-4D97-AF65-F5344CB8AC3E}">
        <p14:creationId xmlns:p14="http://schemas.microsoft.com/office/powerpoint/2010/main" val="12157232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7889CF-7113-DBB9-E331-8ECE8CBD85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7573"/>
            <a:ext cx="10515600" cy="4351338"/>
          </a:xfrm>
        </p:spPr>
        <p:txBody>
          <a:bodyPr/>
          <a:lstStyle/>
          <a:p>
            <a:pPr marL="0" indent="0">
              <a:buNone/>
            </a:pPr>
            <a:endParaRPr lang="en-MX" dirty="0"/>
          </a:p>
          <a:p>
            <a:pPr marL="0" indent="0">
              <a:buNone/>
            </a:pPr>
            <a:endParaRPr lang="en-MX" dirty="0"/>
          </a:p>
          <a:p>
            <a:pPr marL="0" indent="0">
              <a:buNone/>
            </a:pPr>
            <a:endParaRPr lang="en-MX" dirty="0"/>
          </a:p>
          <a:p>
            <a:pPr marL="0" indent="0">
              <a:buNone/>
            </a:pPr>
            <a:endParaRPr lang="en-MX" dirty="0"/>
          </a:p>
          <a:p>
            <a:pPr marL="0" indent="0">
              <a:buNone/>
            </a:pPr>
            <a:r>
              <a:rPr lang="en-MX" dirty="0"/>
              <a:t>Counts 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5930D75-094C-2064-8F7C-E8A361CF5B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MX" b="1" dirty="0">
                <a:latin typeface="Bell MT" panose="02020503060305020303" pitchFamily="18" charset="77"/>
              </a:rPr>
              <a:t>DESeq2 – Size factor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4B1E365-D98B-9758-43E2-A7F715ECE85F}"/>
              </a:ext>
            </a:extLst>
          </p:cNvPr>
          <p:cNvCxnSpPr/>
          <p:nvPr/>
        </p:nvCxnSpPr>
        <p:spPr>
          <a:xfrm flipV="1">
            <a:off x="2067339" y="2812774"/>
            <a:ext cx="924339" cy="73549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13B31AF-88AB-F3BB-6D20-56E451BCC2F4}"/>
              </a:ext>
            </a:extLst>
          </p:cNvPr>
          <p:cNvCxnSpPr>
            <a:cxnSpLocks/>
          </p:cNvCxnSpPr>
          <p:nvPr/>
        </p:nvCxnSpPr>
        <p:spPr>
          <a:xfrm>
            <a:off x="2067339" y="3888582"/>
            <a:ext cx="980661" cy="54333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3893A81-D3FD-0332-06E0-B0FAD224C0A4}"/>
              </a:ext>
            </a:extLst>
          </p:cNvPr>
          <p:cNvSpPr txBox="1"/>
          <p:nvPr/>
        </p:nvSpPr>
        <p:spPr>
          <a:xfrm>
            <a:off x="3210339" y="2564296"/>
            <a:ext cx="1986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X" dirty="0"/>
              <a:t>Tamaño de librería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61835F-A45B-BC86-C170-F5668CDE8CA1}"/>
              </a:ext>
            </a:extLst>
          </p:cNvPr>
          <p:cNvSpPr txBox="1"/>
          <p:nvPr/>
        </p:nvSpPr>
        <p:spPr>
          <a:xfrm>
            <a:off x="3107636" y="4211603"/>
            <a:ext cx="27133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X" dirty="0"/>
              <a:t>Composicion de librería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A627307-5DC4-57FF-F02A-DD9695979A46}"/>
              </a:ext>
            </a:extLst>
          </p:cNvPr>
          <p:cNvCxnSpPr>
            <a:cxnSpLocks/>
          </p:cNvCxnSpPr>
          <p:nvPr/>
        </p:nvCxnSpPr>
        <p:spPr>
          <a:xfrm>
            <a:off x="5196508" y="2789202"/>
            <a:ext cx="119435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79EED5D-32C8-2D00-38B7-8AFD8A915078}"/>
              </a:ext>
            </a:extLst>
          </p:cNvPr>
          <p:cNvSpPr txBox="1"/>
          <p:nvPr/>
        </p:nvSpPr>
        <p:spPr>
          <a:xfrm>
            <a:off x="6510133" y="2560904"/>
            <a:ext cx="37337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X" dirty="0"/>
              <a:t>Número total de counts por muestra</a:t>
            </a:r>
          </a:p>
        </p:txBody>
      </p:sp>
    </p:spTree>
    <p:extLst>
      <p:ext uri="{BB962C8B-B14F-4D97-AF65-F5344CB8AC3E}">
        <p14:creationId xmlns:p14="http://schemas.microsoft.com/office/powerpoint/2010/main" val="25376246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8C72DE7-B8FC-85C5-DFC4-DC6747AF6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b="1" dirty="0">
                <a:latin typeface="Bell MT" panose="02020503060305020303" pitchFamily="18" charset="77"/>
              </a:rPr>
              <a:t>Día 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BBD0E3-7775-E03B-708F-A5962B617F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MX" dirty="0"/>
              <a:t>Fuentes de error</a:t>
            </a:r>
          </a:p>
          <a:p>
            <a:pPr marL="0" indent="0">
              <a:buNone/>
            </a:pPr>
            <a:endParaRPr lang="en-MX" dirty="0"/>
          </a:p>
          <a:p>
            <a:r>
              <a:rPr lang="en-MX" dirty="0"/>
              <a:t>Estructura de los datos</a:t>
            </a:r>
          </a:p>
          <a:p>
            <a:pPr marL="0" indent="0">
              <a:buNone/>
            </a:pPr>
            <a:endParaRPr lang="en-MX" dirty="0"/>
          </a:p>
          <a:p>
            <a:r>
              <a:rPr lang="en-MX" dirty="0"/>
              <a:t>Normalización</a:t>
            </a:r>
          </a:p>
          <a:p>
            <a:pPr marL="0" indent="0">
              <a:buNone/>
            </a:pPr>
            <a:endParaRPr lang="en-MX" dirty="0"/>
          </a:p>
          <a:p>
            <a:r>
              <a:rPr lang="en-MX" dirty="0"/>
              <a:t>Efecto batch </a:t>
            </a:r>
          </a:p>
          <a:p>
            <a:endParaRPr lang="en-MX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05FC777-C347-A80B-93C2-4C80EC9C26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1029" y="681037"/>
            <a:ext cx="3871558" cy="51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63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97047BE-A518-83AB-9E46-678CC1E15A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7189"/>
          <a:stretch/>
        </p:blipFill>
        <p:spPr>
          <a:xfrm>
            <a:off x="6530008" y="1862209"/>
            <a:ext cx="5488915" cy="2908574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003611F0-619D-8703-AFAD-72686B1A67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MX" b="1" dirty="0">
                <a:latin typeface="Bell MT" panose="02020503060305020303" pitchFamily="18" charset="77"/>
              </a:rPr>
              <a:t>DESeq2 – Size factor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E82735D-C008-D785-18B7-C8B16FFFFE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7189"/>
          <a:stretch/>
        </p:blipFill>
        <p:spPr>
          <a:xfrm>
            <a:off x="525187" y="1862208"/>
            <a:ext cx="5348663" cy="2908575"/>
          </a:xfrm>
          <a:prstGeom prst="rect">
            <a:avLst/>
          </a:prstGeom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FF87191F-00AB-43EC-E97B-EF86D781E5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6332098"/>
              </p:ext>
            </p:extLst>
          </p:nvPr>
        </p:nvGraphicFramePr>
        <p:xfrm>
          <a:off x="554382" y="4770783"/>
          <a:ext cx="5348664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82888">
                  <a:extLst>
                    <a:ext uri="{9D8B030D-6E8A-4147-A177-3AD203B41FA5}">
                      <a16:colId xmlns:a16="http://schemas.microsoft.com/office/drawing/2014/main" val="264910351"/>
                    </a:ext>
                  </a:extLst>
                </a:gridCol>
                <a:gridCol w="1782888">
                  <a:extLst>
                    <a:ext uri="{9D8B030D-6E8A-4147-A177-3AD203B41FA5}">
                      <a16:colId xmlns:a16="http://schemas.microsoft.com/office/drawing/2014/main" val="905838719"/>
                    </a:ext>
                  </a:extLst>
                </a:gridCol>
                <a:gridCol w="1782888">
                  <a:extLst>
                    <a:ext uri="{9D8B030D-6E8A-4147-A177-3AD203B41FA5}">
                      <a16:colId xmlns:a16="http://schemas.microsoft.com/office/drawing/2014/main" val="16543546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MX" dirty="0"/>
                        <a:t>gene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X" dirty="0"/>
                        <a:t>untreated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X" dirty="0"/>
                        <a:t>treated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37822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MX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X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X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58562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MX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X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X" dirty="0"/>
                        <a:t>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69048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MX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X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X" dirty="0"/>
                        <a:t>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78089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MX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X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X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4806180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030BCF38-D761-9361-B02A-5B37003660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3981173"/>
              </p:ext>
            </p:extLst>
          </p:nvPr>
        </p:nvGraphicFramePr>
        <p:xfrm>
          <a:off x="6670260" y="4747730"/>
          <a:ext cx="5348664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82888">
                  <a:extLst>
                    <a:ext uri="{9D8B030D-6E8A-4147-A177-3AD203B41FA5}">
                      <a16:colId xmlns:a16="http://schemas.microsoft.com/office/drawing/2014/main" val="264910351"/>
                    </a:ext>
                  </a:extLst>
                </a:gridCol>
                <a:gridCol w="1782888">
                  <a:extLst>
                    <a:ext uri="{9D8B030D-6E8A-4147-A177-3AD203B41FA5}">
                      <a16:colId xmlns:a16="http://schemas.microsoft.com/office/drawing/2014/main" val="905838719"/>
                    </a:ext>
                  </a:extLst>
                </a:gridCol>
                <a:gridCol w="1782888">
                  <a:extLst>
                    <a:ext uri="{9D8B030D-6E8A-4147-A177-3AD203B41FA5}">
                      <a16:colId xmlns:a16="http://schemas.microsoft.com/office/drawing/2014/main" val="16543546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MX" dirty="0"/>
                        <a:t>gene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</a:t>
                      </a:r>
                      <a:r>
                        <a:rPr lang="en-MX" dirty="0"/>
                        <a:t>orm_untreated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</a:t>
                      </a:r>
                      <a:r>
                        <a:rPr lang="en-MX" dirty="0"/>
                        <a:t>orm_treated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37822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MX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X" dirty="0"/>
                        <a:t>4.016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X" dirty="0"/>
                        <a:t>5.62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58562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MX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X" dirty="0"/>
                        <a:t>8.032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X" dirty="0"/>
                        <a:t>6.74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69048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MX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X" dirty="0"/>
                        <a:t>12.05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X" dirty="0"/>
                        <a:t>11.24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78089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MX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X" dirty="0"/>
                        <a:t>60.24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X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48061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75458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EC99D73-0B79-74FA-5A1B-38A687EDAC0C}"/>
              </a:ext>
            </a:extLst>
          </p:cNvPr>
          <p:cNvSpPr txBox="1">
            <a:spLocks/>
          </p:cNvSpPr>
          <p:nvPr/>
        </p:nvSpPr>
        <p:spPr>
          <a:xfrm>
            <a:off x="980661" y="27277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MX" b="1" dirty="0">
                <a:latin typeface="Bell MT" panose="02020503060305020303" pitchFamily="18" charset="77"/>
              </a:rPr>
              <a:t>DESeq2 – Size factor (median of ratios)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A1D05B5-52B9-7F80-E79E-62CA6979D3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6555304"/>
              </p:ext>
            </p:extLst>
          </p:nvPr>
        </p:nvGraphicFramePr>
        <p:xfrm>
          <a:off x="3311632" y="1574800"/>
          <a:ext cx="5348664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82888">
                  <a:extLst>
                    <a:ext uri="{9D8B030D-6E8A-4147-A177-3AD203B41FA5}">
                      <a16:colId xmlns:a16="http://schemas.microsoft.com/office/drawing/2014/main" val="264910351"/>
                    </a:ext>
                  </a:extLst>
                </a:gridCol>
                <a:gridCol w="1782888">
                  <a:extLst>
                    <a:ext uri="{9D8B030D-6E8A-4147-A177-3AD203B41FA5}">
                      <a16:colId xmlns:a16="http://schemas.microsoft.com/office/drawing/2014/main" val="905838719"/>
                    </a:ext>
                  </a:extLst>
                </a:gridCol>
                <a:gridCol w="1782888">
                  <a:extLst>
                    <a:ext uri="{9D8B030D-6E8A-4147-A177-3AD203B41FA5}">
                      <a16:colId xmlns:a16="http://schemas.microsoft.com/office/drawing/2014/main" val="16543546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MX" dirty="0"/>
                        <a:t>gene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X" dirty="0"/>
                        <a:t>untreated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X" dirty="0"/>
                        <a:t>treated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37822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MX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X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X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58562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MX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X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X" dirty="0"/>
                        <a:t>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69048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MX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X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X" dirty="0"/>
                        <a:t>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78089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MX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X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X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4806180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3EF21A3-0AE0-9EDA-3421-568815B85BE0}"/>
              </a:ext>
            </a:extLst>
          </p:cNvPr>
          <p:cNvCxnSpPr>
            <a:cxnSpLocks/>
          </p:cNvCxnSpPr>
          <p:nvPr/>
        </p:nvCxnSpPr>
        <p:spPr>
          <a:xfrm flipH="1">
            <a:off x="4075043" y="3568133"/>
            <a:ext cx="1219200" cy="63610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3661D8A-57CD-D364-758F-E811727787C0}"/>
              </a:ext>
            </a:extLst>
          </p:cNvPr>
          <p:cNvSpPr txBox="1"/>
          <p:nvPr/>
        </p:nvSpPr>
        <p:spPr>
          <a:xfrm>
            <a:off x="427383" y="1361661"/>
            <a:ext cx="270344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MX" dirty="0"/>
              <a:t>Cálculo de media geométrica</a:t>
            </a:r>
          </a:p>
          <a:p>
            <a:endParaRPr lang="en-MX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MX" dirty="0"/>
              <a:t>Se dividen las counts entre la media Geométrica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MX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MX" b="1" dirty="0"/>
              <a:t>Obtener la media de los ratio counts/Gmean (el size factor)</a:t>
            </a:r>
            <a:br>
              <a:rPr lang="en-MX" dirty="0"/>
            </a:br>
            <a:endParaRPr lang="en-MX" dirty="0"/>
          </a:p>
          <a:p>
            <a:endParaRPr lang="en-MX" dirty="0"/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A23C3751-0C7C-204C-BA3F-CAF03D9B8F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0869435"/>
              </p:ext>
            </p:extLst>
          </p:nvPr>
        </p:nvGraphicFramePr>
        <p:xfrm>
          <a:off x="501924" y="4343371"/>
          <a:ext cx="4899996" cy="23044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4999">
                  <a:extLst>
                    <a:ext uri="{9D8B030D-6E8A-4147-A177-3AD203B41FA5}">
                      <a16:colId xmlns:a16="http://schemas.microsoft.com/office/drawing/2014/main" val="3485402098"/>
                    </a:ext>
                  </a:extLst>
                </a:gridCol>
                <a:gridCol w="1224999">
                  <a:extLst>
                    <a:ext uri="{9D8B030D-6E8A-4147-A177-3AD203B41FA5}">
                      <a16:colId xmlns:a16="http://schemas.microsoft.com/office/drawing/2014/main" val="3781150206"/>
                    </a:ext>
                  </a:extLst>
                </a:gridCol>
                <a:gridCol w="1224999">
                  <a:extLst>
                    <a:ext uri="{9D8B030D-6E8A-4147-A177-3AD203B41FA5}">
                      <a16:colId xmlns:a16="http://schemas.microsoft.com/office/drawing/2014/main" val="670158881"/>
                    </a:ext>
                  </a:extLst>
                </a:gridCol>
                <a:gridCol w="1224999">
                  <a:extLst>
                    <a:ext uri="{9D8B030D-6E8A-4147-A177-3AD203B41FA5}">
                      <a16:colId xmlns:a16="http://schemas.microsoft.com/office/drawing/2014/main" val="3211329951"/>
                    </a:ext>
                  </a:extLst>
                </a:gridCol>
              </a:tblGrid>
              <a:tr h="567109">
                <a:tc>
                  <a:txBody>
                    <a:bodyPr/>
                    <a:lstStyle/>
                    <a:p>
                      <a:pPr algn="ctr"/>
                      <a:r>
                        <a:rPr lang="en-MX" dirty="0"/>
                        <a:t>gene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X" dirty="0"/>
                        <a:t>untrated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X" dirty="0"/>
                        <a:t>treated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X" dirty="0"/>
                        <a:t>Pseudo ref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4105135"/>
                  </a:ext>
                </a:extLst>
              </a:tr>
              <a:tr h="567109">
                <a:tc>
                  <a:txBody>
                    <a:bodyPr/>
                    <a:lstStyle/>
                    <a:p>
                      <a:pPr algn="ctr"/>
                      <a:r>
                        <a:rPr lang="en-MX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X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X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X" dirty="0"/>
                        <a:t>Sqrt(2*10)=4.016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0560975"/>
                  </a:ext>
                </a:extLst>
              </a:tr>
              <a:tr h="328563">
                <a:tc>
                  <a:txBody>
                    <a:bodyPr/>
                    <a:lstStyle/>
                    <a:p>
                      <a:pPr algn="ctr"/>
                      <a:r>
                        <a:rPr lang="en-MX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X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X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X" dirty="0"/>
                        <a:t>6.93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6670031"/>
                  </a:ext>
                </a:extLst>
              </a:tr>
              <a:tr h="328563">
                <a:tc>
                  <a:txBody>
                    <a:bodyPr/>
                    <a:lstStyle/>
                    <a:p>
                      <a:pPr algn="ctr"/>
                      <a:r>
                        <a:rPr lang="en-MX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X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X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X" dirty="0"/>
                        <a:t>10.95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7817059"/>
                  </a:ext>
                </a:extLst>
              </a:tr>
              <a:tr h="328563">
                <a:tc>
                  <a:txBody>
                    <a:bodyPr/>
                    <a:lstStyle/>
                    <a:p>
                      <a:pPr algn="ctr"/>
                      <a:r>
                        <a:rPr lang="en-MX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X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X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X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9507680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8029CE04-32EE-F9BF-FC41-1433C3FC3D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6939604"/>
              </p:ext>
            </p:extLst>
          </p:nvPr>
        </p:nvGraphicFramePr>
        <p:xfrm>
          <a:off x="6510131" y="4363220"/>
          <a:ext cx="5477868" cy="23044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2978">
                  <a:extLst>
                    <a:ext uri="{9D8B030D-6E8A-4147-A177-3AD203B41FA5}">
                      <a16:colId xmlns:a16="http://schemas.microsoft.com/office/drawing/2014/main" val="2546766338"/>
                    </a:ext>
                  </a:extLst>
                </a:gridCol>
                <a:gridCol w="912978">
                  <a:extLst>
                    <a:ext uri="{9D8B030D-6E8A-4147-A177-3AD203B41FA5}">
                      <a16:colId xmlns:a16="http://schemas.microsoft.com/office/drawing/2014/main" val="3258013320"/>
                    </a:ext>
                  </a:extLst>
                </a:gridCol>
                <a:gridCol w="912978">
                  <a:extLst>
                    <a:ext uri="{9D8B030D-6E8A-4147-A177-3AD203B41FA5}">
                      <a16:colId xmlns:a16="http://schemas.microsoft.com/office/drawing/2014/main" val="3288933714"/>
                    </a:ext>
                  </a:extLst>
                </a:gridCol>
                <a:gridCol w="912978">
                  <a:extLst>
                    <a:ext uri="{9D8B030D-6E8A-4147-A177-3AD203B41FA5}">
                      <a16:colId xmlns:a16="http://schemas.microsoft.com/office/drawing/2014/main" val="3294829571"/>
                    </a:ext>
                  </a:extLst>
                </a:gridCol>
                <a:gridCol w="912978">
                  <a:extLst>
                    <a:ext uri="{9D8B030D-6E8A-4147-A177-3AD203B41FA5}">
                      <a16:colId xmlns:a16="http://schemas.microsoft.com/office/drawing/2014/main" val="3955680978"/>
                    </a:ext>
                  </a:extLst>
                </a:gridCol>
                <a:gridCol w="912978">
                  <a:extLst>
                    <a:ext uri="{9D8B030D-6E8A-4147-A177-3AD203B41FA5}">
                      <a16:colId xmlns:a16="http://schemas.microsoft.com/office/drawing/2014/main" val="713003714"/>
                    </a:ext>
                  </a:extLst>
                </a:gridCol>
              </a:tblGrid>
              <a:tr h="694649">
                <a:tc>
                  <a:txBody>
                    <a:bodyPr/>
                    <a:lstStyle/>
                    <a:p>
                      <a:r>
                        <a:rPr lang="en-MX" dirty="0"/>
                        <a:t>gene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MX" dirty="0"/>
                        <a:t>untreated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MX" dirty="0"/>
                        <a:t>treated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MX" dirty="0"/>
                        <a:t>Pseudo ref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</a:t>
                      </a:r>
                      <a:r>
                        <a:rPr lang="en-MX" dirty="0"/>
                        <a:t>nt/ref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</a:t>
                      </a:r>
                      <a:r>
                        <a:rPr lang="en-MX" dirty="0"/>
                        <a:t>re/ref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6187946"/>
                  </a:ext>
                </a:extLst>
              </a:tr>
              <a:tr h="402455">
                <a:tc>
                  <a:txBody>
                    <a:bodyPr/>
                    <a:lstStyle/>
                    <a:p>
                      <a:r>
                        <a:rPr lang="en-MX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MX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MX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MX" dirty="0"/>
                        <a:t>4.016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MX" dirty="0"/>
                        <a:t>0.45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MX" dirty="0"/>
                        <a:t>2.24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0240873"/>
                  </a:ext>
                </a:extLst>
              </a:tr>
              <a:tr h="402455">
                <a:tc>
                  <a:txBody>
                    <a:bodyPr/>
                    <a:lstStyle/>
                    <a:p>
                      <a:r>
                        <a:rPr lang="en-MX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MX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MX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X" dirty="0"/>
                        <a:t>6.93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MX" dirty="0"/>
                        <a:t>0.58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MX" dirty="0"/>
                        <a:t>1.73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5398480"/>
                  </a:ext>
                </a:extLst>
              </a:tr>
              <a:tr h="402455">
                <a:tc>
                  <a:txBody>
                    <a:bodyPr/>
                    <a:lstStyle/>
                    <a:p>
                      <a:r>
                        <a:rPr lang="en-MX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MX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MX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X" dirty="0"/>
                        <a:t>10.95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MX" dirty="0"/>
                        <a:t>0.55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MX" dirty="0"/>
                        <a:t>1.83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5909024"/>
                  </a:ext>
                </a:extLst>
              </a:tr>
              <a:tr h="402455">
                <a:tc>
                  <a:txBody>
                    <a:bodyPr/>
                    <a:lstStyle/>
                    <a:p>
                      <a:r>
                        <a:rPr lang="en-MX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MX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MX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MX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MX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MX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1651622"/>
                  </a:ext>
                </a:extLst>
              </a:tr>
            </a:tbl>
          </a:graphicData>
        </a:graphic>
      </p:graphicFrame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9F8FBF7-2BCE-2260-DA23-ED020CD94BA6}"/>
              </a:ext>
            </a:extLst>
          </p:cNvPr>
          <p:cNvCxnSpPr/>
          <p:nvPr/>
        </p:nvCxnSpPr>
        <p:spPr>
          <a:xfrm>
            <a:off x="5476461" y="5754757"/>
            <a:ext cx="83488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34134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0180206-2D76-40A6-A9FC-D528328F814E}"/>
              </a:ext>
            </a:extLst>
          </p:cNvPr>
          <p:cNvSpPr txBox="1">
            <a:spLocks/>
          </p:cNvSpPr>
          <p:nvPr/>
        </p:nvSpPr>
        <p:spPr>
          <a:xfrm>
            <a:off x="980661" y="27277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MX" b="1" dirty="0">
                <a:latin typeface="Bell MT" panose="02020503060305020303" pitchFamily="18" charset="77"/>
              </a:rPr>
              <a:t>DESeq2 – Size factor (median of ratios)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8BE7E2DB-7849-38AA-3D11-75A0155584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5795383"/>
              </p:ext>
            </p:extLst>
          </p:nvPr>
        </p:nvGraphicFramePr>
        <p:xfrm>
          <a:off x="116201" y="3020389"/>
          <a:ext cx="5348664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82888">
                  <a:extLst>
                    <a:ext uri="{9D8B030D-6E8A-4147-A177-3AD203B41FA5}">
                      <a16:colId xmlns:a16="http://schemas.microsoft.com/office/drawing/2014/main" val="264910351"/>
                    </a:ext>
                  </a:extLst>
                </a:gridCol>
                <a:gridCol w="1782888">
                  <a:extLst>
                    <a:ext uri="{9D8B030D-6E8A-4147-A177-3AD203B41FA5}">
                      <a16:colId xmlns:a16="http://schemas.microsoft.com/office/drawing/2014/main" val="905838719"/>
                    </a:ext>
                  </a:extLst>
                </a:gridCol>
                <a:gridCol w="1782888">
                  <a:extLst>
                    <a:ext uri="{9D8B030D-6E8A-4147-A177-3AD203B41FA5}">
                      <a16:colId xmlns:a16="http://schemas.microsoft.com/office/drawing/2014/main" val="16543546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MX" dirty="0"/>
                        <a:t>gene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X" dirty="0"/>
                        <a:t>untreated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X" dirty="0"/>
                        <a:t>treated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37822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MX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X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X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58562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MX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X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X" dirty="0"/>
                        <a:t>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69048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MX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X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X" dirty="0"/>
                        <a:t>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78089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MX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X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X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4806180"/>
                  </a:ext>
                </a:extLst>
              </a:tr>
            </a:tbl>
          </a:graphicData>
        </a:graphic>
      </p:graphicFrame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F1B3987-B4E5-5B73-4161-86C72DF59940}"/>
              </a:ext>
            </a:extLst>
          </p:cNvPr>
          <p:cNvCxnSpPr>
            <a:cxnSpLocks/>
          </p:cNvCxnSpPr>
          <p:nvPr/>
        </p:nvCxnSpPr>
        <p:spPr>
          <a:xfrm>
            <a:off x="5624719" y="3947489"/>
            <a:ext cx="94256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7565DAD6-A8F8-89D9-291D-38C4B8F0BD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3221132"/>
              </p:ext>
            </p:extLst>
          </p:nvPr>
        </p:nvGraphicFramePr>
        <p:xfrm>
          <a:off x="6669156" y="3029221"/>
          <a:ext cx="5348664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82888">
                  <a:extLst>
                    <a:ext uri="{9D8B030D-6E8A-4147-A177-3AD203B41FA5}">
                      <a16:colId xmlns:a16="http://schemas.microsoft.com/office/drawing/2014/main" val="264910351"/>
                    </a:ext>
                  </a:extLst>
                </a:gridCol>
                <a:gridCol w="1782888">
                  <a:extLst>
                    <a:ext uri="{9D8B030D-6E8A-4147-A177-3AD203B41FA5}">
                      <a16:colId xmlns:a16="http://schemas.microsoft.com/office/drawing/2014/main" val="905838719"/>
                    </a:ext>
                  </a:extLst>
                </a:gridCol>
                <a:gridCol w="1782888">
                  <a:extLst>
                    <a:ext uri="{9D8B030D-6E8A-4147-A177-3AD203B41FA5}">
                      <a16:colId xmlns:a16="http://schemas.microsoft.com/office/drawing/2014/main" val="16543546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MX" dirty="0"/>
                        <a:t>gene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</a:t>
                      </a:r>
                      <a:r>
                        <a:rPr lang="en-MX" dirty="0"/>
                        <a:t>orm_untreated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</a:t>
                      </a:r>
                      <a:r>
                        <a:rPr lang="en-MX" dirty="0"/>
                        <a:t>orm_treated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37822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MX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X" dirty="0"/>
                        <a:t>4.016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X" dirty="0"/>
                        <a:t>5.62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58562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MX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X" dirty="0"/>
                        <a:t>8.032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X" dirty="0"/>
                        <a:t>6.74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69048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MX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X" dirty="0"/>
                        <a:t>12.05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X" dirty="0"/>
                        <a:t>11.24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78089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MX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X" dirty="0"/>
                        <a:t>60.24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X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4806180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A50E570A-356B-9B2D-FB3B-BB8B9FD47B8C}"/>
              </a:ext>
            </a:extLst>
          </p:cNvPr>
          <p:cNvSpPr txBox="1"/>
          <p:nvPr/>
        </p:nvSpPr>
        <p:spPr>
          <a:xfrm>
            <a:off x="844826" y="1838739"/>
            <a:ext cx="10565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X" sz="2400" dirty="0"/>
              <a:t>Se divide cada count por el size factor anterior y con eso obtienes la normalización</a:t>
            </a:r>
          </a:p>
        </p:txBody>
      </p:sp>
    </p:spTree>
    <p:extLst>
      <p:ext uri="{BB962C8B-B14F-4D97-AF65-F5344CB8AC3E}">
        <p14:creationId xmlns:p14="http://schemas.microsoft.com/office/powerpoint/2010/main" val="9909342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C8BE01-80E7-F060-9EC9-8463020A5F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MX" dirty="0"/>
              <a:t>Para números de cuentas bajos la varianza tiene una propagación más grande, la dispersión es mayor entre genes con medias bajas</a:t>
            </a:r>
          </a:p>
          <a:p>
            <a:r>
              <a:rPr lang="en-MX" dirty="0"/>
              <a:t>La dispersión puede ser una medida para la varianza</a:t>
            </a:r>
          </a:p>
          <a:p>
            <a:endParaRPr lang="en-MX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7BA021B-15E5-429A-EA64-80D9B4C211E4}"/>
              </a:ext>
            </a:extLst>
          </p:cNvPr>
          <p:cNvSpPr txBox="1">
            <a:spLocks/>
          </p:cNvSpPr>
          <p:nvPr/>
        </p:nvSpPr>
        <p:spPr>
          <a:xfrm>
            <a:off x="980661" y="27277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MX" b="1" dirty="0">
                <a:latin typeface="Bell MT" panose="02020503060305020303" pitchFamily="18" charset="77"/>
              </a:rPr>
              <a:t>DESeq2 – Estimation of dispersion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87F314-1672-B372-5EE1-6691262B75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429000"/>
            <a:ext cx="4861338" cy="329108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47C5230-0AA5-9437-CC29-AF959C75CF13}"/>
              </a:ext>
            </a:extLst>
          </p:cNvPr>
          <p:cNvSpPr txBox="1"/>
          <p:nvPr/>
        </p:nvSpPr>
        <p:spPr>
          <a:xfrm>
            <a:off x="5993296" y="3856383"/>
            <a:ext cx="57547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X" dirty="0"/>
              <a:t>Se puede estimar relativaente bien la dispersión en los genes con una varianza alta, pero es más complicado en los genes con counts bajas</a:t>
            </a:r>
          </a:p>
        </p:txBody>
      </p:sp>
    </p:spTree>
    <p:extLst>
      <p:ext uri="{BB962C8B-B14F-4D97-AF65-F5344CB8AC3E}">
        <p14:creationId xmlns:p14="http://schemas.microsoft.com/office/powerpoint/2010/main" val="40148279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86AAD7-B384-E167-40A0-8E7A44E585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810461" cy="4351338"/>
          </a:xfrm>
        </p:spPr>
        <p:txBody>
          <a:bodyPr/>
          <a:lstStyle/>
          <a:p>
            <a:r>
              <a:rPr lang="en-MX" dirty="0"/>
              <a:t>Se obtienen estimados para cada gen </a:t>
            </a:r>
          </a:p>
          <a:p>
            <a:pPr marL="0" indent="0">
              <a:buNone/>
            </a:pPr>
            <a:r>
              <a:rPr lang="en-MX" dirty="0"/>
              <a:t>	- </a:t>
            </a:r>
            <a:r>
              <a:rPr lang="en-MX" sz="2000" dirty="0"/>
              <a:t>Estimación de máxima verosimilitud – calcular el estimado de dispersión más probable 	dada la distribución que tenemos en nuestros datos, al final obtenemos el estimado por gen</a:t>
            </a:r>
          </a:p>
          <a:p>
            <a:pPr marL="0" indent="0">
              <a:buNone/>
            </a:pPr>
            <a:endParaRPr lang="en-MX" sz="2000" dirty="0"/>
          </a:p>
          <a:p>
            <a:r>
              <a:rPr lang="en-MX" sz="2400" dirty="0"/>
              <a:t>Se ajusta una curva a nuestros valores de dispersión </a:t>
            </a:r>
          </a:p>
          <a:p>
            <a:pPr marL="0" indent="0">
              <a:buNone/>
            </a:pPr>
            <a:r>
              <a:rPr lang="en-MX" sz="2400" dirty="0"/>
              <a:t>	</a:t>
            </a:r>
            <a:r>
              <a:rPr lang="en-MX" sz="2000" dirty="0"/>
              <a:t>- La curva representa los valores esperados de dispersión dados nuestros valores de expresión 	de los genes</a:t>
            </a:r>
          </a:p>
          <a:p>
            <a:pPr marL="0" indent="0">
              <a:buNone/>
            </a:pPr>
            <a:endParaRPr lang="en-MX" sz="2000" dirty="0"/>
          </a:p>
          <a:p>
            <a:r>
              <a:rPr lang="en-MX" sz="2400" dirty="0"/>
              <a:t>Los estimados iniciales se encogen hacia </a:t>
            </a:r>
            <a:r>
              <a:rPr lang="en-MX" sz="2400"/>
              <a:t>la curva </a:t>
            </a:r>
            <a:r>
              <a:rPr lang="en-MX" sz="2400" dirty="0"/>
              <a:t>para obtener los estimados finales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A41EDDE-F5EF-42C7-AA11-289AF7C16667}"/>
              </a:ext>
            </a:extLst>
          </p:cNvPr>
          <p:cNvSpPr txBox="1">
            <a:spLocks/>
          </p:cNvSpPr>
          <p:nvPr/>
        </p:nvSpPr>
        <p:spPr>
          <a:xfrm>
            <a:off x="980661" y="27277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MX" b="1" dirty="0">
                <a:latin typeface="Bell MT" panose="02020503060305020303" pitchFamily="18" charset="77"/>
              </a:rPr>
              <a:t>DESeq2 – Estimation of dispersion</a:t>
            </a:r>
          </a:p>
        </p:txBody>
      </p:sp>
    </p:spTree>
    <p:extLst>
      <p:ext uri="{BB962C8B-B14F-4D97-AF65-F5344CB8AC3E}">
        <p14:creationId xmlns:p14="http://schemas.microsoft.com/office/powerpoint/2010/main" val="1756542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9ABF83F-1DB2-0C24-FA41-58757F42A931}"/>
              </a:ext>
            </a:extLst>
          </p:cNvPr>
          <p:cNvSpPr txBox="1">
            <a:spLocks/>
          </p:cNvSpPr>
          <p:nvPr/>
        </p:nvSpPr>
        <p:spPr>
          <a:xfrm>
            <a:off x="980661" y="27277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MX" b="1" dirty="0">
                <a:latin typeface="Bell MT" panose="02020503060305020303" pitchFamily="18" charset="77"/>
              </a:rPr>
              <a:t>DESeq2 – Modelo lineal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F9DCBFE-7477-573E-3A1D-708E4DE92AEC}"/>
                  </a:ext>
                </a:extLst>
              </p:cNvPr>
              <p:cNvSpPr txBox="1"/>
              <p:nvPr/>
            </p:nvSpPr>
            <p:spPr>
              <a:xfrm>
                <a:off x="5784574" y="1724985"/>
                <a:ext cx="5606498" cy="18176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𝑘𝑖𝑗</m:t>
                      </m:r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𝑁𝐵</m:t>
                      </m:r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s-E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s-E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MX" sz="2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s-E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sSub>
                        <m:sSubPr>
                          <m:ctrlPr>
                            <a:rPr lang="es-E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𝑗𝑖</m:t>
                          </m:r>
                        </m:sub>
                      </m:sSub>
                    </m:oMath>
                  </m:oMathPara>
                </a14:m>
                <a:endParaRPr lang="es-ES" sz="2800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80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sSub>
                            <m:sSub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  <m:t>𝑗𝑖</m:t>
                              </m:r>
                            </m:sub>
                          </m:sSub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= </m:t>
                          </m:r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  <m:sup/>
                            <m:e>
                              <m:r>
                                <m:rPr>
                                  <m:sty m:val="p"/>
                                </m:rPr>
                                <a:rPr lang="es-ES" sz="2800" b="0" i="0" smtClean="0">
                                  <a:latin typeface="Cambria Math" panose="02040503050406030204" pitchFamily="18" charset="0"/>
                                </a:rPr>
                                <m:t>xj</m:t>
                              </m:r>
                              <m:sSub>
                                <m:sSubPr>
                                  <m:ctrlPr>
                                    <a:rPr lang="es-E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s-ES" sz="2800" b="0" i="1" smtClean="0">
                                      <a:latin typeface="Cambria Math" panose="02040503050406030204" pitchFamily="18" charset="0"/>
                                    </a:rPr>
                                    <m:t>𝑖𝑟</m:t>
                                  </m:r>
                                </m:sub>
                              </m:sSub>
                            </m:e>
                          </m:nary>
                        </m:e>
                      </m:func>
                    </m:oMath>
                  </m:oMathPara>
                </a14:m>
                <a:endParaRPr lang="en-MX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F9DCBFE-7477-573E-3A1D-708E4DE92A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4574" y="1724985"/>
                <a:ext cx="5606498" cy="1817677"/>
              </a:xfrm>
              <a:prstGeom prst="rect">
                <a:avLst/>
              </a:prstGeom>
              <a:blipFill>
                <a:blip r:embed="rId2"/>
                <a:stretch>
                  <a:fillRect t="-36111" b="-122222"/>
                </a:stretch>
              </a:blipFill>
            </p:spPr>
            <p:txBody>
              <a:bodyPr/>
              <a:lstStyle/>
              <a:p>
                <a:r>
                  <a:rPr lang="en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4426385-FDF0-7B36-B747-3D986D461519}"/>
                  </a:ext>
                </a:extLst>
              </p:cNvPr>
              <p:cNvSpPr txBox="1"/>
              <p:nvPr/>
            </p:nvSpPr>
            <p:spPr>
              <a:xfrm>
                <a:off x="494472" y="2019414"/>
                <a:ext cx="6097656" cy="18074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s-ES" sz="2000" b="0" i="1" smtClean="0">
                        <a:latin typeface="Cambria Math" panose="02040503050406030204" pitchFamily="18" charset="0"/>
                      </a:rPr>
                      <m:t>𝑘𝑖𝑗</m:t>
                    </m:r>
                  </m:oMath>
                </a14:m>
                <a:r>
                  <a:rPr lang="en-MX" sz="2000" dirty="0"/>
                  <a:t>: </a:t>
                </a:r>
                <a:r>
                  <a:rPr lang="en-MX" sz="1800" dirty="0"/>
                  <a:t>cuentas en el gen </a:t>
                </a:r>
                <a:r>
                  <a:rPr lang="en-US" sz="1800" dirty="0" err="1"/>
                  <a:t>i</a:t>
                </a:r>
                <a:r>
                  <a:rPr lang="en-US" sz="1800" dirty="0"/>
                  <a:t> </a:t>
                </a:r>
                <a:r>
                  <a:rPr lang="en-US" sz="1800" dirty="0" err="1"/>
                  <a:t>por</a:t>
                </a:r>
                <a:r>
                  <a:rPr lang="en-US" sz="1800" dirty="0"/>
                  <a:t> </a:t>
                </a:r>
                <a:r>
                  <a:rPr lang="en-US" sz="1800" dirty="0" err="1"/>
                  <a:t>muestra</a:t>
                </a:r>
                <a:r>
                  <a:rPr lang="en-US" sz="1800" dirty="0"/>
                  <a:t> j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s-E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s-E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800" dirty="0"/>
                  <a:t>: dispersion, </a:t>
                </a:r>
                <a:r>
                  <a:rPr lang="en-US" sz="1800" dirty="0" err="1"/>
                  <a:t>variabilidad</a:t>
                </a:r>
                <a:r>
                  <a:rPr lang="en-US" sz="1800" dirty="0"/>
                  <a:t> “extra” que no se </a:t>
                </a:r>
                <a:r>
                  <a:rPr lang="en-US" sz="1800" dirty="0" err="1"/>
                  <a:t>explica</a:t>
                </a:r>
                <a:r>
                  <a:rPr lang="en-US" sz="1800" dirty="0"/>
                  <a:t> </a:t>
                </a:r>
                <a:r>
                  <a:rPr lang="en-US" sz="1800" dirty="0" err="1"/>
                  <a:t>en</a:t>
                </a:r>
                <a:r>
                  <a:rPr lang="en-US" sz="1800" dirty="0"/>
                  <a:t> la Poisson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s-E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s-ES" sz="18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s-ES" sz="1800" b="0" i="0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MX" sz="1800" dirty="0"/>
                  <a:t> media ajustada;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s-ES" sz="18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MX" sz="1800" dirty="0"/>
                  <a:t> size factor específico de muestra,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8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s-ES" sz="1800" b="0" i="1" smtClean="0">
                            <a:latin typeface="Cambria Math" panose="02040503050406030204" pitchFamily="18" charset="0"/>
                          </a:rPr>
                          <m:t>𝑗𝑖</m:t>
                        </m:r>
                      </m:sub>
                    </m:sSub>
                  </m:oMath>
                </a14:m>
                <a:r>
                  <a:rPr lang="en-MX" sz="1800" dirty="0"/>
                  <a:t> proporcional a la concentracion verdadera de counts por muestra j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4426385-FDF0-7B36-B747-3D986D4615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472" y="2019414"/>
                <a:ext cx="6097656" cy="1807418"/>
              </a:xfrm>
              <a:prstGeom prst="rect">
                <a:avLst/>
              </a:prstGeom>
              <a:blipFill>
                <a:blip r:embed="rId3"/>
                <a:stretch>
                  <a:fillRect l="-624" t="-1389" b="-4167"/>
                </a:stretch>
              </a:blipFill>
            </p:spPr>
            <p:txBody>
              <a:bodyPr/>
              <a:lstStyle/>
              <a:p>
                <a:r>
                  <a:rPr lang="en-MX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9100C5C-9A86-ED4E-76DD-51FA62811902}"/>
              </a:ext>
            </a:extLst>
          </p:cNvPr>
          <p:cNvCxnSpPr>
            <a:cxnSpLocks/>
          </p:cNvCxnSpPr>
          <p:nvPr/>
        </p:nvCxnSpPr>
        <p:spPr>
          <a:xfrm flipV="1">
            <a:off x="8428383" y="3542662"/>
            <a:ext cx="0" cy="83311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8B434F3-B052-CEA4-A633-6683B24D4409}"/>
                  </a:ext>
                </a:extLst>
              </p:cNvPr>
              <p:cNvSpPr txBox="1"/>
              <p:nvPr/>
            </p:nvSpPr>
            <p:spPr>
              <a:xfrm>
                <a:off x="7610062" y="4651514"/>
                <a:ext cx="148091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s-E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s-E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0+</m:t>
                      </m:r>
                      <m:r>
                        <a:rPr lang="es-E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s-E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s-E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MX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8B434F3-B052-CEA4-A633-6683B24D44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0062" y="4651514"/>
                <a:ext cx="1480918" cy="276999"/>
              </a:xfrm>
              <a:prstGeom prst="rect">
                <a:avLst/>
              </a:prstGeom>
              <a:blipFill>
                <a:blip r:embed="rId4"/>
                <a:stretch>
                  <a:fillRect l="-3419" t="-9091" r="-5128" b="-40909"/>
                </a:stretch>
              </a:blipFill>
            </p:spPr>
            <p:txBody>
              <a:bodyPr/>
              <a:lstStyle/>
              <a:p>
                <a:r>
                  <a:rPr lang="en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769274B-D955-7DB3-9492-79D64F58BB9E}"/>
                  </a:ext>
                </a:extLst>
              </p:cNvPr>
              <p:cNvSpPr txBox="1"/>
              <p:nvPr/>
            </p:nvSpPr>
            <p:spPr>
              <a:xfrm>
                <a:off x="6520484" y="5212108"/>
                <a:ext cx="4134678" cy="20536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s-E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s-ES" sz="18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MX" dirty="0"/>
                  <a:t> es es factor de diseño (condiciones)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s-E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s-ES" sz="1800" b="0" i="1" smtClean="0">
                            <a:latin typeface="Cambria Math" panose="02040503050406030204" pitchFamily="18" charset="0"/>
                          </a:rPr>
                          <m:t>𝑖𝑟</m:t>
                        </m:r>
                      </m:sub>
                    </m:sSub>
                  </m:oMath>
                </a14:m>
                <a:r>
                  <a:rPr lang="en-MX" dirty="0"/>
                  <a:t> es el coeficiente</a:t>
                </a:r>
              </a:p>
              <a:p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MX" dirty="0"/>
                  <a:t> es la expresión </a:t>
                </a:r>
              </a:p>
              <a:p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MX" dirty="0"/>
                  <a:t> expresión basal (control)</a:t>
                </a:r>
              </a:p>
              <a:p>
                <a:endParaRPr lang="en-MX" dirty="0"/>
              </a:p>
              <a:p>
                <a:endParaRPr lang="en-MX" dirty="0"/>
              </a:p>
              <a:p>
                <a:endParaRPr lang="en-MX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769274B-D955-7DB3-9492-79D64F58BB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0484" y="5212108"/>
                <a:ext cx="4134678" cy="2053639"/>
              </a:xfrm>
              <a:prstGeom prst="rect">
                <a:avLst/>
              </a:prstGeom>
              <a:blipFill>
                <a:blip r:embed="rId5"/>
                <a:stretch>
                  <a:fillRect l="-612" t="-1227"/>
                </a:stretch>
              </a:blipFill>
            </p:spPr>
            <p:txBody>
              <a:bodyPr/>
              <a:lstStyle/>
              <a:p>
                <a:r>
                  <a:rPr lang="en-MX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EFB96DB-5852-EB96-C264-9F19AC24A668}"/>
              </a:ext>
            </a:extLst>
          </p:cNvPr>
          <p:cNvCxnSpPr>
            <a:cxnSpLocks/>
          </p:cNvCxnSpPr>
          <p:nvPr/>
        </p:nvCxnSpPr>
        <p:spPr>
          <a:xfrm>
            <a:off x="9680713" y="3542662"/>
            <a:ext cx="675861" cy="55226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A7276A8-8AEF-AFBB-00DC-7D4CEAD7F47C}"/>
              </a:ext>
            </a:extLst>
          </p:cNvPr>
          <p:cNvSpPr txBox="1"/>
          <p:nvPr/>
        </p:nvSpPr>
        <p:spPr>
          <a:xfrm>
            <a:off x="9760226" y="4211307"/>
            <a:ext cx="2007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</a:t>
            </a:r>
            <a:r>
              <a:rPr lang="en-MX" dirty="0"/>
              <a:t>og2 foldChange</a:t>
            </a:r>
          </a:p>
        </p:txBody>
      </p:sp>
    </p:spTree>
    <p:extLst>
      <p:ext uri="{BB962C8B-B14F-4D97-AF65-F5344CB8AC3E}">
        <p14:creationId xmlns:p14="http://schemas.microsoft.com/office/powerpoint/2010/main" val="40147584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7C1554-B6DA-6A49-95F3-72C1758646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b="1" dirty="0">
                <a:latin typeface="Bell MT" panose="02020503060305020303" pitchFamily="18" charset="77"/>
              </a:rPr>
              <a:t>Fuentes de error y variación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6F63C6-464C-9129-A7FE-3A9C9C41A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MX" dirty="0"/>
              <a:t>La variación que se observan en nuestros datos pueden provenir de diferentes fuentes:</a:t>
            </a:r>
            <a:br>
              <a:rPr lang="en-MX" dirty="0"/>
            </a:br>
            <a:endParaRPr lang="en-MX" dirty="0"/>
          </a:p>
          <a:p>
            <a:pPr marL="0" indent="0">
              <a:buNone/>
            </a:pPr>
            <a:r>
              <a:rPr lang="en-MX" dirty="0"/>
              <a:t>- Variabilidad biológica</a:t>
            </a:r>
          </a:p>
          <a:p>
            <a:pPr marL="0" indent="0">
              <a:buNone/>
            </a:pPr>
            <a:r>
              <a:rPr lang="en-MX" dirty="0"/>
              <a:t>- Diseño experimental (lo abordaremos en batch effect)</a:t>
            </a:r>
          </a:p>
          <a:p>
            <a:pPr marL="0" indent="0">
              <a:buNone/>
            </a:pPr>
            <a:r>
              <a:rPr lang="en-MX" dirty="0"/>
              <a:t>- Errores en la secuenciación</a:t>
            </a:r>
          </a:p>
          <a:p>
            <a:pPr marL="0" indent="0">
              <a:buNone/>
            </a:pPr>
            <a:r>
              <a:rPr lang="en-MX" dirty="0"/>
              <a:t>- Calidad de las muestras</a:t>
            </a:r>
          </a:p>
        </p:txBody>
      </p:sp>
    </p:spTree>
    <p:extLst>
      <p:ext uri="{BB962C8B-B14F-4D97-AF65-F5344CB8AC3E}">
        <p14:creationId xmlns:p14="http://schemas.microsoft.com/office/powerpoint/2010/main" val="6150452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1FC96E9-7A2A-BD25-7D8D-F95B5AAAF4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03913" y="1690688"/>
            <a:ext cx="7010400" cy="4203700"/>
          </a:xfr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D41FE162-45F4-E0EB-3401-1ECB63BEBF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MX" b="1" dirty="0">
                <a:latin typeface="Bell MT" panose="02020503060305020303" pitchFamily="18" charset="77"/>
              </a:rPr>
              <a:t>Errores en la librería y muestras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2A90B1-21F3-0023-6212-7AF42DC3A0C3}"/>
              </a:ext>
            </a:extLst>
          </p:cNvPr>
          <p:cNvSpPr txBox="1"/>
          <p:nvPr/>
        </p:nvSpPr>
        <p:spPr>
          <a:xfrm>
            <a:off x="569843" y="1690688"/>
            <a:ext cx="402866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MX" sz="2800" dirty="0"/>
              <a:t>Degradación de la muestra</a:t>
            </a:r>
          </a:p>
          <a:p>
            <a:endParaRPr lang="en-MX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MX" sz="2800" dirty="0"/>
              <a:t>Contaminación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MX" sz="2800" dirty="0"/>
          </a:p>
          <a:p>
            <a:endParaRPr lang="en-MX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47822D-4A64-D809-9876-0D93A74222D5}"/>
              </a:ext>
            </a:extLst>
          </p:cNvPr>
          <p:cNvSpPr txBox="1"/>
          <p:nvPr/>
        </p:nvSpPr>
        <p:spPr>
          <a:xfrm>
            <a:off x="4803913" y="5904811"/>
            <a:ext cx="66128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u="none" strike="noStrike" dirty="0">
                <a:solidFill>
                  <a:srgbClr val="000000"/>
                </a:solidFill>
                <a:effectLst/>
                <a:latin typeface="IBM Plex Sans" panose="020F0502020204030204" pitchFamily="34" charset="0"/>
              </a:rPr>
              <a:t> </a:t>
            </a:r>
            <a:r>
              <a:rPr lang="en-US" dirty="0" err="1">
                <a:solidFill>
                  <a:srgbClr val="000000"/>
                </a:solidFill>
                <a:latin typeface="IBM Plex Sans" panose="020F0502020204030204" pitchFamily="34" charset="0"/>
              </a:rPr>
              <a:t>figura</a:t>
            </a:r>
            <a:r>
              <a:rPr lang="en-US" dirty="0">
                <a:solidFill>
                  <a:srgbClr val="000000"/>
                </a:solidFill>
                <a:latin typeface="IBM Plex Sans" panose="020F050202020403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IBM Plex Sans" panose="020F0502020204030204" pitchFamily="34" charset="0"/>
              </a:rPr>
              <a:t>tomada</a:t>
            </a:r>
            <a:r>
              <a:rPr lang="en-US" dirty="0">
                <a:solidFill>
                  <a:srgbClr val="000000"/>
                </a:solidFill>
                <a:latin typeface="IBM Plex Sans" panose="020F0502020204030204" pitchFamily="34" charset="0"/>
              </a:rPr>
              <a:t> de: </a:t>
            </a:r>
            <a:r>
              <a:rPr lang="en-US" b="0" i="0" u="none" strike="noStrike" dirty="0">
                <a:solidFill>
                  <a:srgbClr val="4D8A17"/>
                </a:solidFill>
                <a:effectLst/>
                <a:latin typeface="IBM Plex Sans" panose="020F0502020204030204" pitchFamily="34" charset="0"/>
                <a:hlinkClick r:id="rId3"/>
              </a:rPr>
              <a:t>https://doi.org/10.1155/2021/6647597</a:t>
            </a:r>
            <a:endParaRPr lang="en-MX" dirty="0"/>
          </a:p>
        </p:txBody>
      </p:sp>
    </p:spTree>
    <p:extLst>
      <p:ext uri="{BB962C8B-B14F-4D97-AF65-F5344CB8AC3E}">
        <p14:creationId xmlns:p14="http://schemas.microsoft.com/office/powerpoint/2010/main" val="5656311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FF541D-48FE-4A4C-AEEC-4CB3E37EA1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MX" dirty="0"/>
              <a:t>El almacenamiento estándar de RNA es con nitrógeno líquido o congelado a -80°C. Pero este procedimiento es muy caro por lo que en algunos casos se usa formalina o parafina, lo que en su extracción causa daños.</a:t>
            </a:r>
          </a:p>
          <a:p>
            <a:pPr marL="0" indent="0">
              <a:buNone/>
            </a:pPr>
            <a:endParaRPr lang="en-MX" dirty="0"/>
          </a:p>
          <a:p>
            <a:pPr marL="0" indent="0">
              <a:buNone/>
            </a:pPr>
            <a:r>
              <a:rPr lang="en-MX" dirty="0"/>
              <a:t>- Presencia de RNAsas </a:t>
            </a:r>
          </a:p>
          <a:p>
            <a:pPr marL="0" indent="0">
              <a:buNone/>
            </a:pPr>
            <a:r>
              <a:rPr lang="en-MX" dirty="0"/>
              <a:t>- pH inadecuado</a:t>
            </a:r>
          </a:p>
          <a:p>
            <a:pPr marL="0" indent="0">
              <a:buNone/>
            </a:pPr>
            <a:r>
              <a:rPr lang="en-MX" dirty="0"/>
              <a:t>- Contaminación por metales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B43064D-A76D-280A-8720-0807E7199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MX" b="1" dirty="0">
                <a:latin typeface="Bell MT" panose="02020503060305020303" pitchFamily="18" charset="77"/>
              </a:rPr>
              <a:t>Almacenamiento y preservación </a:t>
            </a:r>
          </a:p>
        </p:txBody>
      </p:sp>
    </p:spTree>
    <p:extLst>
      <p:ext uri="{BB962C8B-B14F-4D97-AF65-F5344CB8AC3E}">
        <p14:creationId xmlns:p14="http://schemas.microsoft.com/office/powerpoint/2010/main" val="24240243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1EEB96-7453-F3A9-7DE0-C9A4E3E89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b="1" dirty="0">
                <a:latin typeface="Bell MT" panose="02020503060305020303" pitchFamily="18" charset="77"/>
              </a:rPr>
              <a:t>Construcción de la librería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387928-2557-7C6E-F514-273858D0ED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MX" dirty="0"/>
              <a:t>Amplificaciones en la PCR</a:t>
            </a:r>
          </a:p>
          <a:p>
            <a:pPr marL="0" indent="0">
              <a:buNone/>
            </a:pPr>
            <a:endParaRPr lang="en-MX" dirty="0"/>
          </a:p>
          <a:p>
            <a:r>
              <a:rPr lang="en-MX" dirty="0"/>
              <a:t>Cantidad inicial de RNA baja </a:t>
            </a:r>
          </a:p>
          <a:p>
            <a:pPr marL="0" indent="0">
              <a:buNone/>
            </a:pPr>
            <a:endParaRPr lang="en-MX" dirty="0"/>
          </a:p>
          <a:p>
            <a:r>
              <a:rPr lang="en-MX" dirty="0"/>
              <a:t>Adaptadores contaminados con otros oligos</a:t>
            </a:r>
          </a:p>
          <a:p>
            <a:pPr marL="0" indent="0">
              <a:buNone/>
            </a:pPr>
            <a:endParaRPr lang="en-MX" dirty="0"/>
          </a:p>
          <a:p>
            <a:r>
              <a:rPr lang="en-MX" dirty="0"/>
              <a:t>Dimeros de adaptadores</a:t>
            </a:r>
          </a:p>
          <a:p>
            <a:pPr marL="0" indent="0">
              <a:buNone/>
            </a:pPr>
            <a:endParaRPr lang="en-MX" dirty="0"/>
          </a:p>
          <a:p>
            <a:r>
              <a:rPr lang="en-MX" dirty="0"/>
              <a:t>Ligación ineficiente</a:t>
            </a:r>
          </a:p>
          <a:p>
            <a:pPr marL="0" indent="0">
              <a:buNone/>
            </a:pPr>
            <a:endParaRPr lang="en-MX" dirty="0"/>
          </a:p>
        </p:txBody>
      </p:sp>
    </p:spTree>
    <p:extLst>
      <p:ext uri="{BB962C8B-B14F-4D97-AF65-F5344CB8AC3E}">
        <p14:creationId xmlns:p14="http://schemas.microsoft.com/office/powerpoint/2010/main" val="38558853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E3990-F04C-4477-D0DE-D786DEECB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b="1" dirty="0"/>
              <a:t>Estructura de los datos – matriz de cuentas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E499EA-D875-F68D-3AE9-B813388AD1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MX" dirty="0"/>
              <a:t>- A nivel computacional tenemos una matriz cuyas columnas representan las muestras y las filas son los genes.</a:t>
            </a:r>
          </a:p>
          <a:p>
            <a:pPr marL="0" indent="0">
              <a:buNone/>
            </a:pPr>
            <a:endParaRPr lang="en-MX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F58715-8056-B43A-2AA7-57B362B5FB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976" y="3149748"/>
            <a:ext cx="9880048" cy="170309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AB4A6FE-0C4E-7260-2820-A009D798DF8E}"/>
              </a:ext>
            </a:extLst>
          </p:cNvPr>
          <p:cNvSpPr txBox="1"/>
          <p:nvPr/>
        </p:nvSpPr>
        <p:spPr>
          <a:xfrm>
            <a:off x="1152938" y="5181600"/>
            <a:ext cx="1000539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X" sz="2800" dirty="0"/>
              <a:t>La respuesta que observamos es la suma de los transcritos de todas las células en cada muestra.</a:t>
            </a:r>
          </a:p>
        </p:txBody>
      </p:sp>
    </p:spTree>
    <p:extLst>
      <p:ext uri="{BB962C8B-B14F-4D97-AF65-F5344CB8AC3E}">
        <p14:creationId xmlns:p14="http://schemas.microsoft.com/office/powerpoint/2010/main" val="8730509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B97A6-27BF-07BB-3EA5-AC33E3C01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b="1" dirty="0">
                <a:latin typeface="Bell MT" panose="02020503060305020303" pitchFamily="18" charset="77"/>
              </a:rPr>
              <a:t>Estructura de los datos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3547C0-4E1D-1F4A-6C4B-5246409374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6575" y="1690688"/>
            <a:ext cx="5637841" cy="405480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811785C-51AE-15A5-A095-9A1BE4813681}"/>
              </a:ext>
            </a:extLst>
          </p:cNvPr>
          <p:cNvSpPr txBox="1"/>
          <p:nvPr/>
        </p:nvSpPr>
        <p:spPr>
          <a:xfrm>
            <a:off x="437322" y="1690688"/>
            <a:ext cx="4919869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MX" sz="2800" dirty="0"/>
              <a:t>Un número bajo de cuentas (transcritos) asociados a un número grande de genes.</a:t>
            </a:r>
          </a:p>
          <a:p>
            <a:endParaRPr lang="en-MX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MX" sz="2800" dirty="0"/>
              <a:t>Una cola larga debido a la ausencia deun límite superior para la expresión</a:t>
            </a:r>
          </a:p>
          <a:p>
            <a:endParaRPr lang="en-MX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MX" sz="2800" dirty="0"/>
              <a:t>Rango de variación muy grande</a:t>
            </a:r>
          </a:p>
        </p:txBody>
      </p:sp>
    </p:spTree>
    <p:extLst>
      <p:ext uri="{BB962C8B-B14F-4D97-AF65-F5344CB8AC3E}">
        <p14:creationId xmlns:p14="http://schemas.microsoft.com/office/powerpoint/2010/main" val="20443605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1EE1A6-DE2E-1F35-FF0C-1AFF3C8476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758346" cy="4351338"/>
          </a:xfrm>
        </p:spPr>
        <p:txBody>
          <a:bodyPr/>
          <a:lstStyle/>
          <a:p>
            <a:pPr marL="0" indent="0">
              <a:buNone/>
            </a:pPr>
            <a:r>
              <a:rPr lang="en-MX" dirty="0"/>
              <a:t>Distribución Poisson:</a:t>
            </a:r>
            <a:br>
              <a:rPr lang="en-MX" dirty="0"/>
            </a:br>
            <a:endParaRPr lang="en-MX" dirty="0"/>
          </a:p>
          <a:p>
            <a:pPr marL="0" indent="0">
              <a:buNone/>
            </a:pPr>
            <a:r>
              <a:rPr lang="en-MX" sz="2400" dirty="0"/>
              <a:t>Distribución para modelar sistemas en los que el número de casos es alto y la probabilidad de que un evento ocurra es bajo. </a:t>
            </a:r>
          </a:p>
          <a:p>
            <a:pPr marL="0" indent="0">
              <a:buNone/>
            </a:pPr>
            <a:endParaRPr lang="en-MX" sz="2400" dirty="0"/>
          </a:p>
          <a:p>
            <a:pPr marL="0" indent="0">
              <a:buNone/>
            </a:pPr>
            <a:r>
              <a:rPr lang="en-MX" sz="2400" dirty="0"/>
              <a:t>En el contexto de RNA-Seq tenemos que hay millones de reads por cada muestra, y la probabilidad de que una read caiga en un gen en particular es extremadamente baja.</a:t>
            </a:r>
            <a:endParaRPr lang="en-MX" sz="32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73E2F44-5791-51C5-C8E5-A88359E429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MX" b="1" dirty="0">
                <a:latin typeface="Bell MT" panose="02020503060305020303" pitchFamily="18" charset="77"/>
              </a:rPr>
              <a:t>Estructura de los datos </a:t>
            </a:r>
          </a:p>
        </p:txBody>
      </p:sp>
      <p:pic>
        <p:nvPicPr>
          <p:cNvPr id="1026" name="Picture 2" descr="Poisson distribution - Wikipedia">
            <a:extLst>
              <a:ext uri="{FF2B5EF4-FFF2-40B4-BE49-F238E27FC236}">
                <a16:creationId xmlns:a16="http://schemas.microsoft.com/office/drawing/2014/main" id="{DAA740A3-82B7-7133-DC90-ADB978E18C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4961" y="2004530"/>
            <a:ext cx="4783303" cy="3694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92409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908</TotalTime>
  <Words>1069</Words>
  <Application>Microsoft Macintosh PowerPoint</Application>
  <PresentationFormat>Widescreen</PresentationFormat>
  <Paragraphs>265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Arial</vt:lpstr>
      <vt:lpstr>Bell MT</vt:lpstr>
      <vt:lpstr>Calibri</vt:lpstr>
      <vt:lpstr>Calibri Light</vt:lpstr>
      <vt:lpstr>Cambria Math</vt:lpstr>
      <vt:lpstr>IBM Plex Sans</vt:lpstr>
      <vt:lpstr>Office Theme</vt:lpstr>
      <vt:lpstr>PowerPoint Presentation</vt:lpstr>
      <vt:lpstr>Día 4</vt:lpstr>
      <vt:lpstr>Fuentes de error y variación</vt:lpstr>
      <vt:lpstr>Errores en la librería y muestras</vt:lpstr>
      <vt:lpstr>Almacenamiento y preservación </vt:lpstr>
      <vt:lpstr>Construcción de la librería</vt:lpstr>
      <vt:lpstr>Estructura de los datos – matriz de cuentas</vt:lpstr>
      <vt:lpstr>Estructura de los datos </vt:lpstr>
      <vt:lpstr>Estructura de los datos </vt:lpstr>
      <vt:lpstr>Estructura de los datos </vt:lpstr>
      <vt:lpstr>Normalización</vt:lpstr>
      <vt:lpstr>Normalización</vt:lpstr>
      <vt:lpstr>Batch Effect</vt:lpstr>
      <vt:lpstr>Batch Effect</vt:lpstr>
      <vt:lpstr>Análisis de componentes principales</vt:lpstr>
      <vt:lpstr>Batch effect removal</vt:lpstr>
      <vt:lpstr>DESeq2</vt:lpstr>
      <vt:lpstr>DESeq2</vt:lpstr>
      <vt:lpstr>DESeq2 – Size factor</vt:lpstr>
      <vt:lpstr>DESeq2 – Size factor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Diego Ramirez Espinosa</dc:creator>
  <cp:lastModifiedBy>Diego Ramirez Espinosa</cp:lastModifiedBy>
  <cp:revision>2</cp:revision>
  <dcterms:created xsi:type="dcterms:W3CDTF">2023-11-09T05:42:05Z</dcterms:created>
  <dcterms:modified xsi:type="dcterms:W3CDTF">2023-11-10T11:27:02Z</dcterms:modified>
</cp:coreProperties>
</file>